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7" r:id="rId6"/>
    <p:sldId id="271" r:id="rId7"/>
    <p:sldId id="285" r:id="rId8"/>
    <p:sldId id="286" r:id="rId9"/>
    <p:sldId id="288" r:id="rId10"/>
    <p:sldId id="278" r:id="rId11"/>
    <p:sldId id="290"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E0DD15-9B20-F6EB-8553-4B46A9F2FE16}" v="2" dt="2025-05-09T08:27:07.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1" autoAdjust="0"/>
    <p:restoredTop sz="94660"/>
  </p:normalViewPr>
  <p:slideViewPr>
    <p:cSldViewPr snapToGrid="0">
      <p:cViewPr varScale="1">
        <p:scale>
          <a:sx n="82" d="100"/>
          <a:sy n="82" d="100"/>
        </p:scale>
        <p:origin x="9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99EF3-795C-45C3-AEC2-7815F23D7DBB}" type="datetimeFigureOut">
              <a:rPr lang="en-GB" smtClean="0"/>
              <a:t>09/05/2025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EFF08-08B1-4D47-BC51-D6D73852151A}" type="slidenum">
              <a:rPr lang="en-GB" smtClean="0"/>
              <a:t>‹#›</a:t>
            </a:fld>
            <a:endParaRPr lang="en-GB"/>
          </a:p>
        </p:txBody>
      </p:sp>
    </p:spTree>
    <p:extLst>
      <p:ext uri="{BB962C8B-B14F-4D97-AF65-F5344CB8AC3E}">
        <p14:creationId xmlns:p14="http://schemas.microsoft.com/office/powerpoint/2010/main" val="285704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4</a:t>
            </a:fld>
            <a:endParaRPr lang="en-US"/>
          </a:p>
        </p:txBody>
      </p:sp>
    </p:spTree>
    <p:extLst>
      <p:ext uri="{BB962C8B-B14F-4D97-AF65-F5344CB8AC3E}">
        <p14:creationId xmlns:p14="http://schemas.microsoft.com/office/powerpoint/2010/main" val="392666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5</a:t>
            </a:fld>
            <a:endParaRPr lang="en-US"/>
          </a:p>
        </p:txBody>
      </p:sp>
    </p:spTree>
    <p:extLst>
      <p:ext uri="{BB962C8B-B14F-4D97-AF65-F5344CB8AC3E}">
        <p14:creationId xmlns:p14="http://schemas.microsoft.com/office/powerpoint/2010/main" val="55608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6</a:t>
            </a:fld>
            <a:endParaRPr lang="en-US"/>
          </a:p>
        </p:txBody>
      </p:sp>
    </p:spTree>
    <p:extLst>
      <p:ext uri="{BB962C8B-B14F-4D97-AF65-F5344CB8AC3E}">
        <p14:creationId xmlns:p14="http://schemas.microsoft.com/office/powerpoint/2010/main" val="164998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Visuals for Kids</a:t>
            </a:r>
          </a:p>
          <a:p>
            <a:r>
              <a:rPr lang="en-US" dirty="0"/>
              <a:t>*** Kindergarten</a:t>
            </a:r>
            <a:r>
              <a:rPr lang="en-US" baseline="0" dirty="0"/>
              <a:t> student – Red Zone</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7</a:t>
            </a:fld>
            <a:endParaRPr lang="en-US"/>
          </a:p>
        </p:txBody>
      </p:sp>
    </p:spTree>
    <p:extLst>
      <p:ext uri="{BB962C8B-B14F-4D97-AF65-F5344CB8AC3E}">
        <p14:creationId xmlns:p14="http://schemas.microsoft.com/office/powerpoint/2010/main" val="138850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FC13-CD90-4F8D-8530-AF3C6DF49E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7A729D-25DD-441A-B6B1-049C86DB93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C6865D-1528-4862-B46E-98FA39C4B8BA}"/>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5" name="Footer Placeholder 4">
            <a:extLst>
              <a:ext uri="{FF2B5EF4-FFF2-40B4-BE49-F238E27FC236}">
                <a16:creationId xmlns:a16="http://schemas.microsoft.com/office/drawing/2014/main" id="{CD045BA1-BD97-46A5-BE1C-4FD5EC5C87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857EE1-E04B-49F4-80B7-20F649B38F92}"/>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14566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3075-4E13-4654-92BA-6A2D372122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EF3877-1B1E-48A6-B61B-AE9A70538D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B2961-E404-43FC-A81E-F0E94A785A3B}"/>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5" name="Footer Placeholder 4">
            <a:extLst>
              <a:ext uri="{FF2B5EF4-FFF2-40B4-BE49-F238E27FC236}">
                <a16:creationId xmlns:a16="http://schemas.microsoft.com/office/drawing/2014/main" id="{44FCA7DC-1B8D-4503-9306-53A113F750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F2C5C4-F026-42F3-9C06-FA9BE3B4979A}"/>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52213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6B9ED-7FE3-4D5E-8941-430229784E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A89F0D-E604-4A23-875C-78A06B8B97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50AD5-E304-4993-B499-FBC11966186E}"/>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5" name="Footer Placeholder 4">
            <a:extLst>
              <a:ext uri="{FF2B5EF4-FFF2-40B4-BE49-F238E27FC236}">
                <a16:creationId xmlns:a16="http://schemas.microsoft.com/office/drawing/2014/main" id="{A16C3C5F-C87B-46DD-809A-2E0C67361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04BC48-17C3-45DD-865B-E1B03C32C991}"/>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25102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0613-395F-4DDE-BAEE-E01DD5C48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675556-D458-44A6-99A4-A77BF65765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594870-A331-46E1-96FF-8FF38BF57504}"/>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5" name="Footer Placeholder 4">
            <a:extLst>
              <a:ext uri="{FF2B5EF4-FFF2-40B4-BE49-F238E27FC236}">
                <a16:creationId xmlns:a16="http://schemas.microsoft.com/office/drawing/2014/main" id="{41690562-6B8F-49EB-A719-AB9999BFBE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16A19-83F0-473A-B3A1-1309C3DD5CE0}"/>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391815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1544-6782-4D8B-816D-2FCF54B398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FA4313-8107-4522-BC73-E343D7CAA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BE1074-8A67-4B7A-B232-A19F55739CAB}"/>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5" name="Footer Placeholder 4">
            <a:extLst>
              <a:ext uri="{FF2B5EF4-FFF2-40B4-BE49-F238E27FC236}">
                <a16:creationId xmlns:a16="http://schemas.microsoft.com/office/drawing/2014/main" id="{494C133A-3E8F-4CBD-99BE-2B5B04A6A3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D912B6-9E67-40D6-8FDC-41007515B334}"/>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2262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5B1A-7621-49D5-9566-6420450F17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C88392-09D0-46DA-AC15-DF230593FD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A82EBF-6ECD-4F7A-B7F5-A25392513D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70CBF1-4756-4027-895D-7E88CA11D2BB}"/>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6" name="Footer Placeholder 5">
            <a:extLst>
              <a:ext uri="{FF2B5EF4-FFF2-40B4-BE49-F238E27FC236}">
                <a16:creationId xmlns:a16="http://schemas.microsoft.com/office/drawing/2014/main" id="{861089DF-136C-45C6-A272-7062BE4099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DD874A-058D-4EF8-8762-082E8A2C12D0}"/>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116074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C89F-A47C-47A7-BB5A-E9DC0AC166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E28BA2-BD44-4D74-9A67-2A85EDD68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78771C-7959-486F-893C-7C69C701D4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283F20-F941-4548-AB20-D39D9434C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CCDA10-DEBC-42D4-BDAA-24C6A23A1C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319F6D-3B53-438D-B2E3-E8214575C795}"/>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8" name="Footer Placeholder 7">
            <a:extLst>
              <a:ext uri="{FF2B5EF4-FFF2-40B4-BE49-F238E27FC236}">
                <a16:creationId xmlns:a16="http://schemas.microsoft.com/office/drawing/2014/main" id="{C72DF556-BF3B-4CD4-A889-C890C7EFBB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0216AE-6FBE-4D6A-A5B1-78CDCAC8E94E}"/>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124725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82A1-2F56-4D1A-8410-A89C1E8D1A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77462F-9B2F-4CE6-BA42-4FF69650DBC9}"/>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4" name="Footer Placeholder 3">
            <a:extLst>
              <a:ext uri="{FF2B5EF4-FFF2-40B4-BE49-F238E27FC236}">
                <a16:creationId xmlns:a16="http://schemas.microsoft.com/office/drawing/2014/main" id="{27BA1E14-C92E-4B86-BE3F-9E4E9C3777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9F47D3-D818-46D3-AC86-CEC05446F84B}"/>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330123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4FD55-CE73-4812-B142-4EBC34E654F4}"/>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3" name="Footer Placeholder 2">
            <a:extLst>
              <a:ext uri="{FF2B5EF4-FFF2-40B4-BE49-F238E27FC236}">
                <a16:creationId xmlns:a16="http://schemas.microsoft.com/office/drawing/2014/main" id="{CFE30D4C-81E1-4231-87E5-C272A92465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45FD6E-C42A-4979-A5BB-EFE38BF7B5D7}"/>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203518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547B-177E-4908-A237-0A6B1BC0E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24DCDD-58A2-4B36-ADDF-110BFEE1A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49F023-4CB0-4FF9-8268-D8ECCC5D4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352712-970F-405C-9D92-D98490A909F5}"/>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6" name="Footer Placeholder 5">
            <a:extLst>
              <a:ext uri="{FF2B5EF4-FFF2-40B4-BE49-F238E27FC236}">
                <a16:creationId xmlns:a16="http://schemas.microsoft.com/office/drawing/2014/main" id="{91D83244-A718-406A-8DC9-4E1DF88CB8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F9FE3-392C-424B-AC4B-463CE14B6BBC}"/>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179298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2829-CF15-4F11-A461-F3CE469CA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76ABD2-B080-4704-AF17-1895BC289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E0F2BB-87D1-41AA-B5DE-F9954B20B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E4D51-72D3-45B8-B987-9F66A03DB215}"/>
              </a:ext>
            </a:extLst>
          </p:cNvPr>
          <p:cNvSpPr>
            <a:spLocks noGrp="1"/>
          </p:cNvSpPr>
          <p:nvPr>
            <p:ph type="dt" sz="half" idx="10"/>
          </p:nvPr>
        </p:nvSpPr>
        <p:spPr/>
        <p:txBody>
          <a:bodyPr/>
          <a:lstStyle/>
          <a:p>
            <a:fld id="{83A64836-200E-4C1C-B9F0-E2E56A082D69}" type="datetimeFigureOut">
              <a:rPr lang="en-GB" smtClean="0"/>
              <a:t>09/05/2025</a:t>
            </a:fld>
            <a:endParaRPr lang="en-GB"/>
          </a:p>
        </p:txBody>
      </p:sp>
      <p:sp>
        <p:nvSpPr>
          <p:cNvPr id="6" name="Footer Placeholder 5">
            <a:extLst>
              <a:ext uri="{FF2B5EF4-FFF2-40B4-BE49-F238E27FC236}">
                <a16:creationId xmlns:a16="http://schemas.microsoft.com/office/drawing/2014/main" id="{1C0538A7-15CB-4898-A902-43CE8C7D9E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38C757-53DB-4D2E-8957-841E6338F38B}"/>
              </a:ext>
            </a:extLst>
          </p:cNvPr>
          <p:cNvSpPr>
            <a:spLocks noGrp="1"/>
          </p:cNvSpPr>
          <p:nvPr>
            <p:ph type="sldNum" sz="quarter" idx="12"/>
          </p:nvPr>
        </p:nvSpPr>
        <p:spPr/>
        <p:txBody>
          <a:bodyPr/>
          <a:lstStyle/>
          <a:p>
            <a:fld id="{C7A09C4D-916F-48A1-AB65-0E513D795175}" type="slidenum">
              <a:rPr lang="en-GB" smtClean="0"/>
              <a:t>‹#›</a:t>
            </a:fld>
            <a:endParaRPr lang="en-GB"/>
          </a:p>
        </p:txBody>
      </p:sp>
    </p:spTree>
    <p:extLst>
      <p:ext uri="{BB962C8B-B14F-4D97-AF65-F5344CB8AC3E}">
        <p14:creationId xmlns:p14="http://schemas.microsoft.com/office/powerpoint/2010/main" val="124835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AD426-1107-44A3-A193-78985D51E4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BDF473-A6D4-4CE7-8746-E6268A509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448274-05F4-4D65-B07C-EAB1CD96D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64836-200E-4C1C-B9F0-E2E56A082D69}" type="datetimeFigureOut">
              <a:rPr lang="en-GB" smtClean="0"/>
              <a:t>09/05/2025</a:t>
            </a:fld>
            <a:endParaRPr lang="en-GB"/>
          </a:p>
        </p:txBody>
      </p:sp>
      <p:sp>
        <p:nvSpPr>
          <p:cNvPr id="5" name="Footer Placeholder 4">
            <a:extLst>
              <a:ext uri="{FF2B5EF4-FFF2-40B4-BE49-F238E27FC236}">
                <a16:creationId xmlns:a16="http://schemas.microsoft.com/office/drawing/2014/main" id="{EDBFA1AD-80EF-4EF4-A648-7313CBEEF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F228A0-E996-4A21-BAE0-24534A129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09C4D-916F-48A1-AB65-0E513D795175}" type="slidenum">
              <a:rPr lang="en-GB" smtClean="0"/>
              <a:t>‹#›</a:t>
            </a:fld>
            <a:endParaRPr lang="en-GB"/>
          </a:p>
        </p:txBody>
      </p:sp>
    </p:spTree>
    <p:extLst>
      <p:ext uri="{BB962C8B-B14F-4D97-AF65-F5344CB8AC3E}">
        <p14:creationId xmlns:p14="http://schemas.microsoft.com/office/powerpoint/2010/main" val="86311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zZ9X-d3oZvQ?feature=oembed"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Image result for zones of regulation">
            <a:extLst>
              <a:ext uri="{FF2B5EF4-FFF2-40B4-BE49-F238E27FC236}">
                <a16:creationId xmlns:a16="http://schemas.microsoft.com/office/drawing/2014/main" id="{18A3450A-6DBC-440D-A58E-180076064E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45" t="-21" r="25644" b="90339"/>
          <a:stretch/>
        </p:blipFill>
        <p:spPr bwMode="auto">
          <a:xfrm>
            <a:off x="457202" y="1482954"/>
            <a:ext cx="5426764" cy="58273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zones of regulation">
            <a:extLst>
              <a:ext uri="{FF2B5EF4-FFF2-40B4-BE49-F238E27FC236}">
                <a16:creationId xmlns:a16="http://schemas.microsoft.com/office/drawing/2014/main" id="{7FA99F4F-489A-4F95-BD60-93D04FDF3E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1" y="4190578"/>
            <a:ext cx="5426764" cy="1641596"/>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What are The Zones of Regulation? -Official Video-">
            <a:hlinkClick r:id="" action="ppaction://media"/>
            <a:extLst>
              <a:ext uri="{FF2B5EF4-FFF2-40B4-BE49-F238E27FC236}">
                <a16:creationId xmlns:a16="http://schemas.microsoft.com/office/drawing/2014/main" id="{A3805348-993D-83E5-1DB1-7E43FB857DF2}"/>
              </a:ext>
            </a:extLst>
          </p:cNvPr>
          <p:cNvPicPr>
            <a:picLocks noRot="1" noChangeAspect="1"/>
          </p:cNvPicPr>
          <p:nvPr>
            <a:videoFile r:link="rId1"/>
          </p:nvPr>
        </p:nvPicPr>
        <p:blipFill>
          <a:blip r:embed="rId5"/>
          <a:stretch>
            <a:fillRect/>
          </a:stretch>
        </p:blipFill>
        <p:spPr>
          <a:xfrm>
            <a:off x="6308034" y="1823634"/>
            <a:ext cx="5426764" cy="3066121"/>
          </a:xfrm>
          <a:prstGeom prst="rect">
            <a:avLst/>
          </a:prstGeom>
        </p:spPr>
      </p:pic>
    </p:spTree>
    <p:extLst>
      <p:ext uri="{BB962C8B-B14F-4D97-AF65-F5344CB8AC3E}">
        <p14:creationId xmlns:p14="http://schemas.microsoft.com/office/powerpoint/2010/main" val="17917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9D1B-5340-4535-B78E-0F96FB222578}"/>
              </a:ext>
            </a:extLst>
          </p:cNvPr>
          <p:cNvSpPr>
            <a:spLocks noGrp="1"/>
          </p:cNvSpPr>
          <p:nvPr>
            <p:ph type="title"/>
          </p:nvPr>
        </p:nvSpPr>
        <p:spPr>
          <a:xfrm>
            <a:off x="838200" y="365126"/>
            <a:ext cx="10515600" cy="1105866"/>
          </a:xfrm>
        </p:spPr>
        <p:txBody>
          <a:bodyPr/>
          <a:lstStyle/>
          <a:p>
            <a:r>
              <a:rPr lang="en-GB" b="1" dirty="0"/>
              <a:t>What are the </a:t>
            </a:r>
            <a:r>
              <a:rPr lang="en-GB" b="1" dirty="0">
                <a:solidFill>
                  <a:srgbClr val="0070C0"/>
                </a:solidFill>
              </a:rPr>
              <a:t>z</a:t>
            </a:r>
            <a:r>
              <a:rPr lang="en-GB" b="1" dirty="0">
                <a:solidFill>
                  <a:srgbClr val="00B050"/>
                </a:solidFill>
              </a:rPr>
              <a:t>o</a:t>
            </a:r>
            <a:r>
              <a:rPr lang="en-GB" b="1" dirty="0">
                <a:solidFill>
                  <a:srgbClr val="FFC000"/>
                </a:solidFill>
              </a:rPr>
              <a:t>n</a:t>
            </a:r>
            <a:r>
              <a:rPr lang="en-GB" b="1" dirty="0">
                <a:solidFill>
                  <a:srgbClr val="FF0000"/>
                </a:solidFill>
              </a:rPr>
              <a:t>e</a:t>
            </a:r>
            <a:r>
              <a:rPr lang="en-GB" b="1" dirty="0"/>
              <a:t>s?</a:t>
            </a:r>
          </a:p>
        </p:txBody>
      </p:sp>
      <p:sp>
        <p:nvSpPr>
          <p:cNvPr id="3" name="Content Placeholder 2">
            <a:extLst>
              <a:ext uri="{FF2B5EF4-FFF2-40B4-BE49-F238E27FC236}">
                <a16:creationId xmlns:a16="http://schemas.microsoft.com/office/drawing/2014/main" id="{689CEE68-9A43-4E79-BCDF-4DB9BA7282D4}"/>
              </a:ext>
            </a:extLst>
          </p:cNvPr>
          <p:cNvSpPr>
            <a:spLocks noGrp="1"/>
          </p:cNvSpPr>
          <p:nvPr>
            <p:ph idx="1"/>
          </p:nvPr>
        </p:nvSpPr>
        <p:spPr/>
        <p:txBody>
          <a:bodyPr>
            <a:normAutofit/>
          </a:bodyPr>
          <a:lstStyle/>
          <a:p>
            <a:r>
              <a:rPr lang="en-GB" b="1" dirty="0"/>
              <a:t>The Zones of Regulation helps your child categorise how their body feels and explain their emotions. The four coloured zones help children to do this easily.</a:t>
            </a:r>
          </a:p>
          <a:p>
            <a:r>
              <a:rPr lang="en-GB" b="1" dirty="0"/>
              <a:t>The Zones framework provides strategies to become more aware and independent in controlling emotions and impulses – the toolkit.</a:t>
            </a:r>
          </a:p>
          <a:p>
            <a:r>
              <a:rPr lang="en-GB" b="1" dirty="0"/>
              <a:t>It also improves your child’s ability to problem solve conflicts and helps them to stay in the ‘expected’ zones in school.</a:t>
            </a:r>
          </a:p>
          <a:p>
            <a:r>
              <a:rPr lang="en-GB" b="1" dirty="0"/>
              <a:t>A concept and tool used to help regulate feelings.</a:t>
            </a:r>
          </a:p>
          <a:p>
            <a:endParaRPr lang="en-GB" dirty="0"/>
          </a:p>
        </p:txBody>
      </p:sp>
      <p:pic>
        <p:nvPicPr>
          <p:cNvPr id="4" name="Picture 2" descr="Image result for zones of regulation">
            <a:extLst>
              <a:ext uri="{FF2B5EF4-FFF2-40B4-BE49-F238E27FC236}">
                <a16:creationId xmlns:a16="http://schemas.microsoft.com/office/drawing/2014/main" id="{7FA99F4F-489A-4F95-BD60-93D04FDF3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226" y="5406887"/>
            <a:ext cx="5953027" cy="11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8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99F5-23EC-4A8F-9978-2EB4A0DDCAF5}"/>
              </a:ext>
            </a:extLst>
          </p:cNvPr>
          <p:cNvSpPr>
            <a:spLocks noGrp="1"/>
          </p:cNvSpPr>
          <p:nvPr>
            <p:ph type="title"/>
          </p:nvPr>
        </p:nvSpPr>
        <p:spPr/>
        <p:txBody>
          <a:bodyPr>
            <a:normAutofit/>
          </a:bodyPr>
          <a:lstStyle/>
          <a:p>
            <a:r>
              <a:rPr lang="en-GB" sz="3600" b="1" dirty="0"/>
              <a:t>What triggers the </a:t>
            </a:r>
            <a:r>
              <a:rPr lang="en-GB" sz="3600" b="1" dirty="0">
                <a:solidFill>
                  <a:srgbClr val="0070C0"/>
                </a:solidFill>
              </a:rPr>
              <a:t>z</a:t>
            </a:r>
            <a:r>
              <a:rPr lang="en-GB" sz="3600" b="1" dirty="0">
                <a:solidFill>
                  <a:srgbClr val="00B050"/>
                </a:solidFill>
              </a:rPr>
              <a:t>o</a:t>
            </a:r>
            <a:r>
              <a:rPr lang="en-GB" sz="3600" b="1" dirty="0">
                <a:solidFill>
                  <a:srgbClr val="FFC000"/>
                </a:solidFill>
              </a:rPr>
              <a:t>n</a:t>
            </a:r>
            <a:r>
              <a:rPr lang="en-GB" sz="3600" b="1" dirty="0">
                <a:solidFill>
                  <a:srgbClr val="FF0000"/>
                </a:solidFill>
              </a:rPr>
              <a:t>e</a:t>
            </a:r>
            <a:r>
              <a:rPr lang="en-GB" sz="3600" b="1" dirty="0"/>
              <a:t>s?</a:t>
            </a:r>
          </a:p>
        </p:txBody>
      </p:sp>
      <p:sp>
        <p:nvSpPr>
          <p:cNvPr id="3" name="Content Placeholder 2">
            <a:extLst>
              <a:ext uri="{FF2B5EF4-FFF2-40B4-BE49-F238E27FC236}">
                <a16:creationId xmlns:a16="http://schemas.microsoft.com/office/drawing/2014/main" id="{E789F648-61C5-4243-8339-4067055AA985}"/>
              </a:ext>
            </a:extLst>
          </p:cNvPr>
          <p:cNvSpPr>
            <a:spLocks noGrp="1"/>
          </p:cNvSpPr>
          <p:nvPr>
            <p:ph idx="1"/>
          </p:nvPr>
        </p:nvSpPr>
        <p:spPr>
          <a:xfrm>
            <a:off x="838199" y="1470025"/>
            <a:ext cx="5848847" cy="4351338"/>
          </a:xfrm>
        </p:spPr>
        <p:txBody>
          <a:bodyPr>
            <a:normAutofit fontScale="92500"/>
          </a:bodyPr>
          <a:lstStyle/>
          <a:p>
            <a:r>
              <a:rPr lang="en-GB" b="1" dirty="0"/>
              <a:t>An Emotional Trigger is a response to a person, situation, event, dialogue, reading, film etc, that provokes a strong emotional reaction in you. </a:t>
            </a:r>
          </a:p>
          <a:p>
            <a:endParaRPr lang="en-GB" b="1" dirty="0"/>
          </a:p>
          <a:p>
            <a:r>
              <a:rPr lang="en-GB" b="1" dirty="0"/>
              <a:t>Often you are not self aware when you are triggered and fall into reacting quickly, so the </a:t>
            </a:r>
            <a:r>
              <a:rPr lang="en-GB" b="1" dirty="0">
                <a:solidFill>
                  <a:srgbClr val="0070C0"/>
                </a:solidFill>
              </a:rPr>
              <a:t>z</a:t>
            </a:r>
            <a:r>
              <a:rPr lang="en-GB" b="1" dirty="0">
                <a:solidFill>
                  <a:srgbClr val="00B050"/>
                </a:solidFill>
              </a:rPr>
              <a:t>o</a:t>
            </a:r>
            <a:r>
              <a:rPr lang="en-GB" b="1" dirty="0">
                <a:solidFill>
                  <a:srgbClr val="FFC000"/>
                </a:solidFill>
              </a:rPr>
              <a:t>n</a:t>
            </a:r>
            <a:r>
              <a:rPr lang="en-GB" b="1" dirty="0">
                <a:solidFill>
                  <a:srgbClr val="FF0000"/>
                </a:solidFill>
              </a:rPr>
              <a:t>e</a:t>
            </a:r>
            <a:r>
              <a:rPr lang="en-GB" b="1" dirty="0"/>
              <a:t>s help you to think about any triggers that get a strong emotional response from you.</a:t>
            </a:r>
          </a:p>
        </p:txBody>
      </p:sp>
      <p:pic>
        <p:nvPicPr>
          <p:cNvPr id="5124" name="Picture 4" descr="Image result for caution triggers ahead">
            <a:extLst>
              <a:ext uri="{FF2B5EF4-FFF2-40B4-BE49-F238E27FC236}">
                <a16:creationId xmlns:a16="http://schemas.microsoft.com/office/drawing/2014/main" id="{308D9799-496D-432B-8F5C-CE57AF98E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946" y="92075"/>
            <a:ext cx="4937284" cy="658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7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p:spPr>
        <p:txBody>
          <a:bodyPr>
            <a:normAutofit/>
          </a:bodyPr>
          <a:lstStyle/>
          <a:p>
            <a:r>
              <a:rPr lang="en-US" sz="2800" b="1" dirty="0">
                <a:latin typeface="+mn-lt"/>
              </a:rPr>
              <a:t>What is Regulation? </a:t>
            </a:r>
          </a:p>
        </p:txBody>
      </p:sp>
      <p:sp>
        <p:nvSpPr>
          <p:cNvPr id="3" name="Content Placeholder 2"/>
          <p:cNvSpPr>
            <a:spLocks noGrp="1"/>
          </p:cNvSpPr>
          <p:nvPr>
            <p:ph idx="1"/>
          </p:nvPr>
        </p:nvSpPr>
        <p:spPr>
          <a:xfrm>
            <a:off x="609600" y="1219200"/>
            <a:ext cx="10972800" cy="5105400"/>
          </a:xfrm>
        </p:spPr>
        <p:txBody>
          <a:bodyPr>
            <a:normAutofit fontScale="85000" lnSpcReduction="20000"/>
          </a:bodyPr>
          <a:lstStyle/>
          <a:p>
            <a:endParaRPr lang="en-US" sz="3800" b="1" dirty="0"/>
          </a:p>
          <a:p>
            <a:r>
              <a:rPr lang="en-US" sz="3800" b="1" dirty="0"/>
              <a:t>Self-regulation can go by many names, such as self-control, self-management and impulse control. It is defined as the best state of alertness of both the body and emotions for the specific situation. </a:t>
            </a:r>
          </a:p>
          <a:p>
            <a:endParaRPr lang="en-US" sz="3800" b="1" dirty="0"/>
          </a:p>
          <a:p>
            <a:r>
              <a:rPr lang="en-US" sz="3800" b="1" dirty="0"/>
              <a:t>For example, when children play on the playground, it is beneficial to have a higher state of alertness, however, that same state would not be appropriate in the classroom learning. So, it is important children become aware of the different zones and when it is appropriate to be in that zone – expected and unexpected behaviours. </a:t>
            </a:r>
          </a:p>
          <a:p>
            <a:endParaRPr lang="en-US" sz="3800" dirty="0"/>
          </a:p>
        </p:txBody>
      </p:sp>
    </p:spTree>
    <p:extLst>
      <p:ext uri="{BB962C8B-B14F-4D97-AF65-F5344CB8AC3E}">
        <p14:creationId xmlns:p14="http://schemas.microsoft.com/office/powerpoint/2010/main" val="401701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7084"/>
          </a:xfrm>
        </p:spPr>
        <p:txBody>
          <a:bodyPr>
            <a:normAutofit/>
          </a:bodyPr>
          <a:lstStyle/>
          <a:p>
            <a:r>
              <a:rPr lang="en-US" sz="4000" b="1" dirty="0"/>
              <a:t>How can we make the </a:t>
            </a:r>
            <a:r>
              <a:rPr lang="en-US" sz="4000" b="1" dirty="0">
                <a:solidFill>
                  <a:srgbClr val="0070C0"/>
                </a:solidFill>
              </a:rPr>
              <a:t>Z</a:t>
            </a:r>
            <a:r>
              <a:rPr lang="en-US" sz="4000" b="1" dirty="0">
                <a:solidFill>
                  <a:srgbClr val="00B050"/>
                </a:solidFill>
              </a:rPr>
              <a:t>O</a:t>
            </a:r>
            <a:r>
              <a:rPr lang="en-US" sz="4000" b="1" dirty="0">
                <a:solidFill>
                  <a:srgbClr val="FFFF00"/>
                </a:solidFill>
              </a:rPr>
              <a:t>N</a:t>
            </a:r>
            <a:r>
              <a:rPr lang="en-US" sz="4000" b="1" dirty="0">
                <a:solidFill>
                  <a:srgbClr val="FF0000"/>
                </a:solidFill>
              </a:rPr>
              <a:t>E</a:t>
            </a:r>
            <a:r>
              <a:rPr lang="en-US" sz="4000" b="1" dirty="0"/>
              <a:t>S useful to us?</a:t>
            </a:r>
          </a:p>
        </p:txBody>
      </p:sp>
      <p:sp>
        <p:nvSpPr>
          <p:cNvPr id="3" name="Content Placeholder 2"/>
          <p:cNvSpPr>
            <a:spLocks noGrp="1"/>
          </p:cNvSpPr>
          <p:nvPr>
            <p:ph idx="1"/>
          </p:nvPr>
        </p:nvSpPr>
        <p:spPr>
          <a:xfrm>
            <a:off x="406400" y="1295400"/>
            <a:ext cx="11379200" cy="5029200"/>
          </a:xfrm>
        </p:spPr>
        <p:txBody>
          <a:bodyPr>
            <a:normAutofit fontScale="77500" lnSpcReduction="20000"/>
          </a:bodyPr>
          <a:lstStyle/>
          <a:p>
            <a:endParaRPr lang="en-US" sz="3300" b="1" dirty="0"/>
          </a:p>
          <a:p>
            <a:pPr lvl="0"/>
            <a:r>
              <a:rPr lang="en-US" sz="3300" b="1" dirty="0"/>
              <a:t>Use the language of </a:t>
            </a:r>
            <a:r>
              <a:rPr lang="en-US" sz="3300" b="1" dirty="0" err="1"/>
              <a:t>colour</a:t>
            </a:r>
            <a:r>
              <a:rPr lang="en-US" sz="3300" b="1" dirty="0"/>
              <a:t> to model and encourage talk about feelings and strategies to regulate them.  For example, I might say if I can’t do something , “This is really stressing me out, I am feeling </a:t>
            </a:r>
            <a:r>
              <a:rPr lang="en-US" sz="3300" b="1" dirty="0">
                <a:solidFill>
                  <a:srgbClr val="FFC000"/>
                </a:solidFill>
              </a:rPr>
              <a:t>Yellow</a:t>
            </a:r>
            <a:r>
              <a:rPr lang="en-US" sz="3300" b="1" dirty="0"/>
              <a:t>. I need to take some deep breaths and calm down.”  </a:t>
            </a:r>
          </a:p>
          <a:p>
            <a:pPr lvl="0"/>
            <a:endParaRPr lang="en-US" sz="3300" b="1" dirty="0"/>
          </a:p>
          <a:p>
            <a:r>
              <a:rPr lang="en-US" sz="3300" b="1" dirty="0"/>
              <a:t>The more we hear about the </a:t>
            </a:r>
            <a:r>
              <a:rPr lang="en-US" sz="3300" b="1" dirty="0">
                <a:solidFill>
                  <a:srgbClr val="0070C0"/>
                </a:solidFill>
              </a:rPr>
              <a:t>Z</a:t>
            </a:r>
            <a:r>
              <a:rPr lang="en-US" sz="3300" b="1" dirty="0">
                <a:solidFill>
                  <a:srgbClr val="00B050"/>
                </a:solidFill>
              </a:rPr>
              <a:t>O</a:t>
            </a:r>
            <a:r>
              <a:rPr lang="en-US" sz="3300" b="1" dirty="0">
                <a:solidFill>
                  <a:srgbClr val="FFFF00"/>
                </a:solidFill>
              </a:rPr>
              <a:t>N</a:t>
            </a:r>
            <a:r>
              <a:rPr lang="en-US" sz="3300" b="1" dirty="0">
                <a:solidFill>
                  <a:srgbClr val="FF0000"/>
                </a:solidFill>
              </a:rPr>
              <a:t>E</a:t>
            </a:r>
            <a:r>
              <a:rPr lang="en-US" sz="3300" b="1" dirty="0"/>
              <a:t>S, the more chance we will use them to help us self regulate our emotions!</a:t>
            </a:r>
          </a:p>
          <a:p>
            <a:pPr marL="0" lvl="0" indent="0">
              <a:buNone/>
            </a:pPr>
            <a:endParaRPr lang="en-US" sz="3300" b="1" dirty="0"/>
          </a:p>
          <a:p>
            <a:pPr lvl="0"/>
            <a:r>
              <a:rPr lang="en-US" sz="3300" b="1" dirty="0"/>
              <a:t>Talk about the </a:t>
            </a:r>
            <a:r>
              <a:rPr lang="en-US" sz="3300" b="1" dirty="0">
                <a:solidFill>
                  <a:srgbClr val="0070C0"/>
                </a:solidFill>
              </a:rPr>
              <a:t>Z</a:t>
            </a:r>
            <a:r>
              <a:rPr lang="en-US" sz="3300" b="1" dirty="0">
                <a:solidFill>
                  <a:srgbClr val="00B050"/>
                </a:solidFill>
              </a:rPr>
              <a:t>O</a:t>
            </a:r>
            <a:r>
              <a:rPr lang="en-US" sz="3300" b="1" dirty="0">
                <a:solidFill>
                  <a:srgbClr val="FFFF00"/>
                </a:solidFill>
              </a:rPr>
              <a:t>N</a:t>
            </a:r>
            <a:r>
              <a:rPr lang="en-US" sz="3300" b="1" dirty="0">
                <a:solidFill>
                  <a:srgbClr val="FF0000"/>
                </a:solidFill>
              </a:rPr>
              <a:t>E</a:t>
            </a:r>
            <a:r>
              <a:rPr lang="en-US" sz="3300" b="1" dirty="0"/>
              <a:t>S as they apply in a variety of environments and situations.</a:t>
            </a:r>
          </a:p>
          <a:p>
            <a:pPr lvl="0"/>
            <a:endParaRPr lang="en-US" sz="3300" b="1" dirty="0"/>
          </a:p>
          <a:p>
            <a:pPr lvl="0"/>
            <a:r>
              <a:rPr lang="en-US" sz="3300" b="1" dirty="0"/>
              <a:t>Talking about our emotions will help your child to see that it is natural to experience different zones. </a:t>
            </a:r>
            <a:endParaRPr lang="en-US" dirty="0"/>
          </a:p>
        </p:txBody>
      </p:sp>
    </p:spTree>
    <p:extLst>
      <p:ext uri="{BB962C8B-B14F-4D97-AF65-F5344CB8AC3E}">
        <p14:creationId xmlns:p14="http://schemas.microsoft.com/office/powerpoint/2010/main" val="45823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And remember….. there is no such thing as a bad </a:t>
            </a:r>
            <a:r>
              <a:rPr lang="en-US" sz="3600" b="1" dirty="0">
                <a:solidFill>
                  <a:srgbClr val="0070C0"/>
                </a:solidFill>
              </a:rPr>
              <a:t>Z</a:t>
            </a:r>
            <a:r>
              <a:rPr lang="en-US" sz="3600" b="1" dirty="0">
                <a:solidFill>
                  <a:srgbClr val="00B050"/>
                </a:solidFill>
              </a:rPr>
              <a:t>O</a:t>
            </a:r>
            <a:r>
              <a:rPr lang="en-US" sz="3600" b="1" dirty="0">
                <a:solidFill>
                  <a:srgbClr val="FFFF00"/>
                </a:solidFill>
              </a:rPr>
              <a:t>N</a:t>
            </a:r>
            <a:r>
              <a:rPr lang="en-US" sz="3600" b="1" dirty="0">
                <a:solidFill>
                  <a:srgbClr val="FF0000"/>
                </a:solidFill>
              </a:rPr>
              <a:t>E!</a:t>
            </a:r>
            <a:endParaRPr lang="en-US" sz="3600" dirty="0"/>
          </a:p>
        </p:txBody>
      </p:sp>
      <p:sp>
        <p:nvSpPr>
          <p:cNvPr id="3" name="Content Placeholder 2"/>
          <p:cNvSpPr>
            <a:spLocks noGrp="1"/>
          </p:cNvSpPr>
          <p:nvPr>
            <p:ph idx="1"/>
          </p:nvPr>
        </p:nvSpPr>
        <p:spPr>
          <a:xfrm>
            <a:off x="609600" y="1447800"/>
            <a:ext cx="10972800" cy="4800600"/>
          </a:xfrm>
        </p:spPr>
        <p:txBody>
          <a:bodyPr>
            <a:normAutofit/>
          </a:bodyPr>
          <a:lstStyle/>
          <a:p>
            <a:r>
              <a:rPr lang="en-US" b="1" dirty="0"/>
              <a:t>It is important to note that everyone experiences all of the zones—the Red and Yellow Zones are not the “bad” or “naughty” zones. </a:t>
            </a:r>
          </a:p>
          <a:p>
            <a:endParaRPr lang="en-US" b="1" dirty="0"/>
          </a:p>
          <a:p>
            <a:r>
              <a:rPr lang="en-US" b="1" dirty="0"/>
              <a:t>We are teaching the children coping skills/strategies to get back into the Green zone and how to support others when they are feeling Yellow/Red.</a:t>
            </a:r>
          </a:p>
          <a:p>
            <a:endParaRPr lang="en-US" b="1" dirty="0"/>
          </a:p>
          <a:p>
            <a:endParaRPr lang="en-US" dirty="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00" y="3984170"/>
            <a:ext cx="3948335" cy="21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59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Classroom Self-Regulation Toolkit, Calm Corner and</a:t>
            </a:r>
            <a:r>
              <a:rPr lang="en-US" b="1" dirty="0">
                <a:solidFill>
                  <a:srgbClr val="0070C0"/>
                </a:solidFill>
              </a:rPr>
              <a:t> Z</a:t>
            </a:r>
            <a:r>
              <a:rPr lang="en-US" b="1" dirty="0">
                <a:solidFill>
                  <a:srgbClr val="00B050"/>
                </a:solidFill>
              </a:rPr>
              <a:t>O</a:t>
            </a:r>
            <a:r>
              <a:rPr lang="en-US" b="1" dirty="0">
                <a:solidFill>
                  <a:srgbClr val="FFFF00"/>
                </a:solidFill>
              </a:rPr>
              <a:t>N</a:t>
            </a:r>
            <a:r>
              <a:rPr lang="en-US" b="1" dirty="0">
                <a:solidFill>
                  <a:srgbClr val="FF0000"/>
                </a:solidFill>
              </a:rPr>
              <a:t>E</a:t>
            </a:r>
            <a:r>
              <a:rPr lang="en-US" b="1" dirty="0"/>
              <a:t>S Visuals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119" y="1866900"/>
            <a:ext cx="4730044"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a:extLst>
              <a:ext uri="{FF2B5EF4-FFF2-40B4-BE49-F238E27FC236}">
                <a16:creationId xmlns:a16="http://schemas.microsoft.com/office/drawing/2014/main" id="{876CDAC7-8A36-BE1D-6E98-B54EA96262F4}"/>
              </a:ext>
            </a:extLst>
          </p:cNvPr>
          <p:cNvPicPr>
            <a:picLocks noGrp="1" noChangeAspect="1"/>
          </p:cNvPicPr>
          <p:nvPr>
            <p:ph idx="1"/>
          </p:nvPr>
        </p:nvPicPr>
        <p:blipFill>
          <a:blip r:embed="rId4"/>
          <a:stretch>
            <a:fillRect/>
          </a:stretch>
        </p:blipFill>
        <p:spPr>
          <a:xfrm>
            <a:off x="319983" y="1690688"/>
            <a:ext cx="7670499" cy="4351338"/>
          </a:xfrm>
        </p:spPr>
      </p:pic>
    </p:spTree>
    <p:extLst>
      <p:ext uri="{BB962C8B-B14F-4D97-AF65-F5344CB8AC3E}">
        <p14:creationId xmlns:p14="http://schemas.microsoft.com/office/powerpoint/2010/main" val="189677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DBB2F-1E74-9455-3DD4-72986A27A294}"/>
              </a:ext>
            </a:extLst>
          </p:cNvPr>
          <p:cNvPicPr>
            <a:picLocks noChangeAspect="1"/>
          </p:cNvPicPr>
          <p:nvPr/>
        </p:nvPicPr>
        <p:blipFill>
          <a:blip r:embed="rId2"/>
          <a:stretch>
            <a:fillRect/>
          </a:stretch>
        </p:blipFill>
        <p:spPr>
          <a:xfrm>
            <a:off x="785071" y="490127"/>
            <a:ext cx="10646936" cy="5891623"/>
          </a:xfrm>
          <a:prstGeom prst="rect">
            <a:avLst/>
          </a:prstGeom>
        </p:spPr>
      </p:pic>
    </p:spTree>
    <p:extLst>
      <p:ext uri="{BB962C8B-B14F-4D97-AF65-F5344CB8AC3E}">
        <p14:creationId xmlns:p14="http://schemas.microsoft.com/office/powerpoint/2010/main" val="89743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1923" y="652065"/>
            <a:ext cx="7104247" cy="403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09D2165-9EB5-42A8-BE35-0F790901A2D7}"/>
              </a:ext>
            </a:extLst>
          </p:cNvPr>
          <p:cNvPicPr>
            <a:picLocks noChangeAspect="1"/>
          </p:cNvPicPr>
          <p:nvPr/>
        </p:nvPicPr>
        <p:blipFill>
          <a:blip r:embed="rId3"/>
          <a:stretch>
            <a:fillRect/>
          </a:stretch>
        </p:blipFill>
        <p:spPr>
          <a:xfrm>
            <a:off x="575695" y="3863557"/>
            <a:ext cx="1554732" cy="2283075"/>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1246" y="3524119"/>
            <a:ext cx="2727641" cy="278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D7BB33CC-960B-4D32-8C3F-BC68D9ECB661}"/>
              </a:ext>
            </a:extLst>
          </p:cNvPr>
          <p:cNvPicPr>
            <a:picLocks noChangeAspect="1"/>
          </p:cNvPicPr>
          <p:nvPr/>
        </p:nvPicPr>
        <p:blipFill rotWithShape="1">
          <a:blip r:embed="rId5"/>
          <a:srcRect l="22084" t="11704" r="21167" b="16593"/>
          <a:stretch/>
        </p:blipFill>
        <p:spPr>
          <a:xfrm>
            <a:off x="3957321" y="4914899"/>
            <a:ext cx="3253277" cy="1755140"/>
          </a:xfrm>
          <a:prstGeom prst="rect">
            <a:avLst/>
          </a:prstGeom>
        </p:spPr>
      </p:pic>
      <p:pic>
        <p:nvPicPr>
          <p:cNvPr id="8" name="Picture 7">
            <a:extLst>
              <a:ext uri="{FF2B5EF4-FFF2-40B4-BE49-F238E27FC236}">
                <a16:creationId xmlns:a16="http://schemas.microsoft.com/office/drawing/2014/main" id="{31B63AC5-EFFD-41E0-9EE1-B269D140883B}"/>
              </a:ext>
            </a:extLst>
          </p:cNvPr>
          <p:cNvPicPr>
            <a:picLocks noChangeAspect="1"/>
          </p:cNvPicPr>
          <p:nvPr/>
        </p:nvPicPr>
        <p:blipFill>
          <a:blip r:embed="rId6"/>
          <a:stretch>
            <a:fillRect/>
          </a:stretch>
        </p:blipFill>
        <p:spPr>
          <a:xfrm>
            <a:off x="10168089" y="963968"/>
            <a:ext cx="1057143" cy="1552381"/>
          </a:xfrm>
          <a:prstGeom prst="rect">
            <a:avLst/>
          </a:prstGeom>
        </p:spPr>
      </p:pic>
      <p:pic>
        <p:nvPicPr>
          <p:cNvPr id="9" name="Picture 8">
            <a:extLst>
              <a:ext uri="{FF2B5EF4-FFF2-40B4-BE49-F238E27FC236}">
                <a16:creationId xmlns:a16="http://schemas.microsoft.com/office/drawing/2014/main" id="{72DE17A8-29F9-488B-BDCA-DEF01B26903B}"/>
              </a:ext>
            </a:extLst>
          </p:cNvPr>
          <p:cNvPicPr>
            <a:picLocks noChangeAspect="1"/>
          </p:cNvPicPr>
          <p:nvPr/>
        </p:nvPicPr>
        <p:blipFill>
          <a:blip r:embed="rId7"/>
          <a:stretch>
            <a:fillRect/>
          </a:stretch>
        </p:blipFill>
        <p:spPr>
          <a:xfrm>
            <a:off x="181053" y="1314954"/>
            <a:ext cx="1571429" cy="942857"/>
          </a:xfrm>
          <a:prstGeom prst="rect">
            <a:avLst/>
          </a:prstGeom>
        </p:spPr>
      </p:pic>
    </p:spTree>
    <p:extLst>
      <p:ext uri="{BB962C8B-B14F-4D97-AF65-F5344CB8AC3E}">
        <p14:creationId xmlns:p14="http://schemas.microsoft.com/office/powerpoint/2010/main" val="4194652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nes of Regulation  -  Compatibility Mode" id="{3EA4B0ED-2020-4F3D-8E9B-64728680A653}" vid="{238A250A-69DE-4AB8-B2EF-16E7E00B15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8851FDE53194E96E7648A03AEE3F1" ma:contentTypeVersion="17" ma:contentTypeDescription="Create a new document." ma:contentTypeScope="" ma:versionID="c1f593aea21cbafa7fb08ac4bb8d045e">
  <xsd:schema xmlns:xsd="http://www.w3.org/2001/XMLSchema" xmlns:xs="http://www.w3.org/2001/XMLSchema" xmlns:p="http://schemas.microsoft.com/office/2006/metadata/properties" xmlns:ns2="8f1e94ad-b8f1-4192-ba03-9971aa385ddc" xmlns:ns3="4f385870-f01b-4355-9039-db751401d7ce" targetNamespace="http://schemas.microsoft.com/office/2006/metadata/properties" ma:root="true" ma:fieldsID="cdc1b3f56ebe69dada8b25ce7e8c613a" ns2:_="" ns3:_="">
    <xsd:import namespace="8f1e94ad-b8f1-4192-ba03-9971aa385ddc"/>
    <xsd:import namespace="4f385870-f01b-4355-9039-db751401d7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e94ad-b8f1-4192-ba03-9971aa385d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327267d-bc41-472e-8668-b780c28214e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385870-f01b-4355-9039-db751401d7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966079-58cb-4025-be49-79505e78444b}" ma:internalName="TaxCatchAll" ma:showField="CatchAllData" ma:web="4f385870-f01b-4355-9039-db751401d7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385870-f01b-4355-9039-db751401d7ce" xsi:nil="true"/>
    <lcf76f155ced4ddcb4097134ff3c332f xmlns="8f1e94ad-b8f1-4192-ba03-9971aa385d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C3426B-993F-4FF6-8AC2-E42BB1BFFD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e94ad-b8f1-4192-ba03-9971aa385ddc"/>
    <ds:schemaRef ds:uri="4f385870-f01b-4355-9039-db751401d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425100-CC19-4C14-9705-167E49AE93FE}">
  <ds:schemaRefs>
    <ds:schemaRef ds:uri="http://schemas.microsoft.com/sharepoint/v3/contenttype/forms"/>
  </ds:schemaRefs>
</ds:datastoreItem>
</file>

<file path=customXml/itemProps3.xml><?xml version="1.0" encoding="utf-8"?>
<ds:datastoreItem xmlns:ds="http://schemas.openxmlformats.org/officeDocument/2006/customXml" ds:itemID="{BA0D341B-BFD0-467D-8544-2717F443C594}">
  <ds:schemaRefs>
    <ds:schemaRef ds:uri="http://purl.org/dc/dcmitype/"/>
    <ds:schemaRef ds:uri="http://purl.org/dc/elements/1.1/"/>
    <ds:schemaRef ds:uri="http://purl.org/dc/terms/"/>
    <ds:schemaRef ds:uri="8f1e94ad-b8f1-4192-ba03-9971aa385ddc"/>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4f385870-f01b-4355-9039-db751401d7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476</Words>
  <Application>Microsoft Office PowerPoint</Application>
  <PresentationFormat>Widescreen</PresentationFormat>
  <Paragraphs>36</Paragraphs>
  <Slides>9</Slides>
  <Notes>4</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What are the zones?</vt:lpstr>
      <vt:lpstr>What triggers the zones?</vt:lpstr>
      <vt:lpstr>What is Regulation? </vt:lpstr>
      <vt:lpstr>How can we make the ZONES useful to us?</vt:lpstr>
      <vt:lpstr>And remember….. there is no such thing as a bad ZONE!</vt:lpstr>
      <vt:lpstr>Classroom Self-Regulation Toolkit, Calm Corner and ZONES Visuals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Waine</dc:creator>
  <cp:lastModifiedBy>Allen, Miss C (Fradley Park Primary and Nursery School)</cp:lastModifiedBy>
  <cp:revision>43</cp:revision>
  <dcterms:created xsi:type="dcterms:W3CDTF">2019-03-01T21:30:57Z</dcterms:created>
  <dcterms:modified xsi:type="dcterms:W3CDTF">2025-05-09T08:27:14Z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0x0101007948851FDE53194E96E7648A03AEE3F1</vt:lpwstr>
  </property>
  <property fmtid="{D5CDD505-2E9C-101B-9397-08002B2CF9AE}" pid="3" name="MediaServiceImageTags">
    <vt:lpwstr/>
  </property>
</Properties>
</file>